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7"/>
  </p:normalViewPr>
  <p:slideViewPr>
    <p:cSldViewPr snapToGrid="0" snapToObjects="1">
      <p:cViewPr varScale="1">
        <p:scale>
          <a:sx n="103" d="100"/>
          <a:sy n="103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28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1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46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01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00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2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459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73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969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217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03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11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11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1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5609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8" r:id="rId6"/>
    <p:sldLayoutId id="2147483733" r:id="rId7"/>
    <p:sldLayoutId id="2147483734" r:id="rId8"/>
    <p:sldLayoutId id="2147483735" r:id="rId9"/>
    <p:sldLayoutId id="2147483737" r:id="rId10"/>
    <p:sldLayoutId id="2147483736" r:id="rId11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400" kern="1200" spc="13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Char char="•"/>
        <a:defRPr sz="2400" kern="1200" spc="8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000" kern="1200" spc="8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 spc="8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600" kern="1200" spc="8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600" kern="1200" spc="8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22" name="Picture 3">
            <a:extLst>
              <a:ext uri="{FF2B5EF4-FFF2-40B4-BE49-F238E27FC236}">
                <a16:creationId xmlns:a16="http://schemas.microsoft.com/office/drawing/2014/main" id="{E575DBD9-3E05-A87F-12EF-26B1E294A9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11"/>
          <a:stretch/>
        </p:blipFill>
        <p:spPr>
          <a:xfrm>
            <a:off x="20" y="10"/>
            <a:ext cx="609598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2758239" y="0"/>
                </a:lnTo>
                <a:lnTo>
                  <a:pt x="2916747" y="218181"/>
                </a:lnTo>
                <a:cubicBezTo>
                  <a:pt x="3525935" y="1023180"/>
                  <a:pt x="4281133" y="1818277"/>
                  <a:pt x="4839749" y="2631787"/>
                </a:cubicBezTo>
                <a:cubicBezTo>
                  <a:pt x="5571203" y="3696928"/>
                  <a:pt x="6122704" y="4799581"/>
                  <a:pt x="6095001" y="5672947"/>
                </a:cubicBezTo>
                <a:cubicBezTo>
                  <a:pt x="6083564" y="6040467"/>
                  <a:pt x="5972980" y="6348559"/>
                  <a:pt x="5792922" y="6612444"/>
                </a:cubicBezTo>
                <a:cubicBezTo>
                  <a:pt x="5755410" y="6667420"/>
                  <a:pt x="5714882" y="6720477"/>
                  <a:pt x="5671607" y="6771753"/>
                </a:cubicBezTo>
                <a:lnTo>
                  <a:pt x="559164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Freeform: Shape 10">
            <a:extLst>
              <a:ext uri="{FF2B5EF4-FFF2-40B4-BE49-F238E27FC236}">
                <a16:creationId xmlns:a16="http://schemas.microsoft.com/office/drawing/2014/main" id="{55F5D1E8-E605-4EFC-8912-6E191F84F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789134">
            <a:off x="2400596" y="454890"/>
            <a:ext cx="3969651" cy="5948221"/>
          </a:xfrm>
          <a:custGeom>
            <a:avLst/>
            <a:gdLst>
              <a:gd name="connsiteX0" fmla="*/ 4594048 w 9861488"/>
              <a:gd name="connsiteY0" fmla="*/ 11458472 h 11458472"/>
              <a:gd name="connsiteX1" fmla="*/ 0 w 9861488"/>
              <a:gd name="connsiteY1" fmla="*/ 5948221 h 11458472"/>
              <a:gd name="connsiteX2" fmla="*/ 1863 w 9861488"/>
              <a:gd name="connsiteY2" fmla="*/ 5698862 h 11458472"/>
              <a:gd name="connsiteX3" fmla="*/ 320025 w 9861488"/>
              <a:gd name="connsiteY3" fmla="*/ 3799836 h 11458472"/>
              <a:gd name="connsiteX4" fmla="*/ 3430486 w 9861488"/>
              <a:gd name="connsiteY4" fmla="*/ 295907 h 11458472"/>
              <a:gd name="connsiteX5" fmla="*/ 3863859 w 9861488"/>
              <a:gd name="connsiteY5" fmla="*/ 55612 h 11458472"/>
              <a:gd name="connsiteX6" fmla="*/ 3969651 w 9861488"/>
              <a:gd name="connsiteY6" fmla="*/ 0 h 11458472"/>
              <a:gd name="connsiteX7" fmla="*/ 9861488 w 9861488"/>
              <a:gd name="connsiteY7" fmla="*/ 7066862 h 11458472"/>
              <a:gd name="connsiteX8" fmla="*/ 4594048 w 9861488"/>
              <a:gd name="connsiteY8" fmla="*/ 11458472 h 11458472"/>
              <a:gd name="connsiteX0" fmla="*/ 0 w 9861488"/>
              <a:gd name="connsiteY0" fmla="*/ 5948221 h 11549912"/>
              <a:gd name="connsiteX1" fmla="*/ 1863 w 9861488"/>
              <a:gd name="connsiteY1" fmla="*/ 5698862 h 11549912"/>
              <a:gd name="connsiteX2" fmla="*/ 320025 w 9861488"/>
              <a:gd name="connsiteY2" fmla="*/ 3799836 h 11549912"/>
              <a:gd name="connsiteX3" fmla="*/ 3430486 w 9861488"/>
              <a:gd name="connsiteY3" fmla="*/ 295907 h 11549912"/>
              <a:gd name="connsiteX4" fmla="*/ 3863859 w 9861488"/>
              <a:gd name="connsiteY4" fmla="*/ 55612 h 11549912"/>
              <a:gd name="connsiteX5" fmla="*/ 3969651 w 9861488"/>
              <a:gd name="connsiteY5" fmla="*/ 0 h 11549912"/>
              <a:gd name="connsiteX6" fmla="*/ 9861488 w 9861488"/>
              <a:gd name="connsiteY6" fmla="*/ 7066862 h 11549912"/>
              <a:gd name="connsiteX7" fmla="*/ 4685488 w 9861488"/>
              <a:gd name="connsiteY7" fmla="*/ 11549912 h 11549912"/>
              <a:gd name="connsiteX0" fmla="*/ 0 w 9861488"/>
              <a:gd name="connsiteY0" fmla="*/ 5948221 h 7066862"/>
              <a:gd name="connsiteX1" fmla="*/ 1863 w 9861488"/>
              <a:gd name="connsiteY1" fmla="*/ 5698862 h 7066862"/>
              <a:gd name="connsiteX2" fmla="*/ 320025 w 9861488"/>
              <a:gd name="connsiteY2" fmla="*/ 3799836 h 7066862"/>
              <a:gd name="connsiteX3" fmla="*/ 3430486 w 9861488"/>
              <a:gd name="connsiteY3" fmla="*/ 295907 h 7066862"/>
              <a:gd name="connsiteX4" fmla="*/ 3863859 w 9861488"/>
              <a:gd name="connsiteY4" fmla="*/ 55612 h 7066862"/>
              <a:gd name="connsiteX5" fmla="*/ 3969651 w 9861488"/>
              <a:gd name="connsiteY5" fmla="*/ 0 h 7066862"/>
              <a:gd name="connsiteX6" fmla="*/ 9861488 w 9861488"/>
              <a:gd name="connsiteY6" fmla="*/ 7066862 h 7066862"/>
              <a:gd name="connsiteX0" fmla="*/ 0 w 3969651"/>
              <a:gd name="connsiteY0" fmla="*/ 5948221 h 5948221"/>
              <a:gd name="connsiteX1" fmla="*/ 1863 w 3969651"/>
              <a:gd name="connsiteY1" fmla="*/ 5698862 h 5948221"/>
              <a:gd name="connsiteX2" fmla="*/ 320025 w 3969651"/>
              <a:gd name="connsiteY2" fmla="*/ 3799836 h 5948221"/>
              <a:gd name="connsiteX3" fmla="*/ 3430486 w 3969651"/>
              <a:gd name="connsiteY3" fmla="*/ 295907 h 5948221"/>
              <a:gd name="connsiteX4" fmla="*/ 3863859 w 3969651"/>
              <a:gd name="connsiteY4" fmla="*/ 55612 h 5948221"/>
              <a:gd name="connsiteX5" fmla="*/ 3969651 w 3969651"/>
              <a:gd name="connsiteY5" fmla="*/ 0 h 594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69651" h="5948221">
                <a:moveTo>
                  <a:pt x="0" y="5948221"/>
                </a:moveTo>
                <a:lnTo>
                  <a:pt x="1863" y="5698862"/>
                </a:lnTo>
                <a:cubicBezTo>
                  <a:pt x="27184" y="5017139"/>
                  <a:pt x="133214" y="4368297"/>
                  <a:pt x="320025" y="3799836"/>
                </a:cubicBezTo>
                <a:cubicBezTo>
                  <a:pt x="810579" y="2305232"/>
                  <a:pt x="2027133" y="1118138"/>
                  <a:pt x="3430486" y="295907"/>
                </a:cubicBezTo>
                <a:cubicBezTo>
                  <a:pt x="3545941" y="228312"/>
                  <a:pt x="3692079" y="146862"/>
                  <a:pt x="3863859" y="55612"/>
                </a:cubicBezTo>
                <a:lnTo>
                  <a:pt x="3969651" y="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D7F134F-08E3-94CD-6DA0-49D0D3FAA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0" y="1524000"/>
            <a:ext cx="4572000" cy="2286000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sz="5400" dirty="0"/>
              <a:t>Final Project</a:t>
            </a:r>
            <a:endParaRPr kumimoji="1" lang="zh-CN" altLang="en-US" sz="54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66B7760-3673-58DA-47F7-A505888189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0" y="4571999"/>
            <a:ext cx="4572000" cy="1524000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/>
              <a:t>Xin Gao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509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75C5CE-627A-ECA5-5CC6-C335C6BB0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Thoughts of the project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7CEE07-3714-9976-65C4-AEFE28DF9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I found that data wrangling part is the most challenging thing when I am doing the project.</a:t>
            </a:r>
          </a:p>
          <a:p>
            <a:r>
              <a:rPr kumimoji="1" lang="en-US" altLang="zh-CN" dirty="0"/>
              <a:t>I have learned that how to use </a:t>
            </a:r>
            <a:r>
              <a:rPr kumimoji="1" lang="en-US" altLang="zh-CN" dirty="0" err="1"/>
              <a:t>ggplot</a:t>
            </a:r>
            <a:r>
              <a:rPr kumimoji="1" lang="en-US" altLang="zh-CN" dirty="0"/>
              <a:t> to create the graph correctly, and </a:t>
            </a:r>
            <a:r>
              <a:rPr kumimoji="1" lang="en" altLang="zh-CN" dirty="0"/>
              <a:t>how to c</a:t>
            </a:r>
            <a:r>
              <a:rPr lang="en" altLang="zh-CN" dirty="0"/>
              <a:t>reate a new data object that joins data by doing the project.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4385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C55C46-C0EF-B057-B8BA-A93D2A436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Packages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 Data</a:t>
            </a:r>
            <a:endParaRPr kumimoji="1" lang="zh-CN" altLang="en-US" dirty="0"/>
          </a:p>
        </p:txBody>
      </p:sp>
      <p:pic>
        <p:nvPicPr>
          <p:cNvPr id="5" name="内容占位符 4" descr="图形用户界面, 应用程序&#10;&#10;描述已自动生成">
            <a:extLst>
              <a:ext uri="{FF2B5EF4-FFF2-40B4-BE49-F238E27FC236}">
                <a16:creationId xmlns:a16="http://schemas.microsoft.com/office/drawing/2014/main" id="{E1A28FEB-DEB9-5C6C-5845-5E37C95AE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2514462"/>
            <a:ext cx="10668000" cy="3361014"/>
          </a:xfrm>
        </p:spPr>
      </p:pic>
    </p:spTree>
    <p:extLst>
      <p:ext uri="{BB962C8B-B14F-4D97-AF65-F5344CB8AC3E}">
        <p14:creationId xmlns:p14="http://schemas.microsoft.com/office/powerpoint/2010/main" val="158044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87EB16-85FF-D64F-55B9-CAD6B9F12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0"/>
            <a:ext cx="10668000" cy="1524000"/>
          </a:xfrm>
        </p:spPr>
        <p:txBody>
          <a:bodyPr/>
          <a:lstStyle/>
          <a:p>
            <a:r>
              <a:rPr lang="en" altLang="zh-CN" dirty="0"/>
              <a:t>Data Wrangling (Initial)</a:t>
            </a:r>
            <a:endParaRPr kumimoji="1" lang="zh-CN" altLang="en-US" dirty="0"/>
          </a:p>
        </p:txBody>
      </p:sp>
      <p:pic>
        <p:nvPicPr>
          <p:cNvPr id="9" name="内容占位符 8" descr="表格&#10;&#10;描述已自动生成">
            <a:extLst>
              <a:ext uri="{FF2B5EF4-FFF2-40B4-BE49-F238E27FC236}">
                <a16:creationId xmlns:a16="http://schemas.microsoft.com/office/drawing/2014/main" id="{27EE86E8-C209-2390-3F5D-DE9FC8BA11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6788" y="1214437"/>
            <a:ext cx="8194349" cy="5756360"/>
          </a:xfrm>
        </p:spPr>
      </p:pic>
    </p:spTree>
    <p:extLst>
      <p:ext uri="{BB962C8B-B14F-4D97-AF65-F5344CB8AC3E}">
        <p14:creationId xmlns:p14="http://schemas.microsoft.com/office/powerpoint/2010/main" val="4031214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2E23D5-28AF-D2FB-EF9E-9157D6163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CDF4B1CA-8180-B046-8FC2-8CA0F2C93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162" y="1228320"/>
            <a:ext cx="11115675" cy="5283940"/>
          </a:xfr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5F0617DA-068D-1A10-3EEE-DB4AC6233473}"/>
              </a:ext>
            </a:extLst>
          </p:cNvPr>
          <p:cNvSpPr txBox="1">
            <a:spLocks/>
          </p:cNvSpPr>
          <p:nvPr/>
        </p:nvSpPr>
        <p:spPr>
          <a:xfrm>
            <a:off x="762000" y="0"/>
            <a:ext cx="10668000" cy="15240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 defTabSz="914400" rtl="0" eaLnBrk="1" latinLnBrk="0" hangingPunct="1">
              <a:lnSpc>
                <a:spcPct val="105000"/>
              </a:lnSpc>
              <a:spcBef>
                <a:spcPct val="0"/>
              </a:spcBef>
              <a:buNone/>
              <a:defRPr sz="4400" kern="1200" spc="13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/>
              <a:t>Data Wrangling (Initial)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534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43BF70-4651-C2FE-2D61-95FD80A76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1D9D3130-96BC-D9E7-7CF3-1334EE394B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1148888"/>
            <a:ext cx="10553700" cy="5249396"/>
          </a:xfr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595DD1DC-55E3-5080-E6E0-2FF76168575E}"/>
              </a:ext>
            </a:extLst>
          </p:cNvPr>
          <p:cNvSpPr txBox="1">
            <a:spLocks/>
          </p:cNvSpPr>
          <p:nvPr/>
        </p:nvSpPr>
        <p:spPr>
          <a:xfrm>
            <a:off x="762000" y="0"/>
            <a:ext cx="10668000" cy="15240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 defTabSz="914400" rtl="0" eaLnBrk="1" latinLnBrk="0" hangingPunct="1">
              <a:lnSpc>
                <a:spcPct val="105000"/>
              </a:lnSpc>
              <a:spcBef>
                <a:spcPct val="0"/>
              </a:spcBef>
              <a:buNone/>
              <a:defRPr sz="4400" kern="1200" spc="13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/>
              <a:t>Data Wrangling (Initial)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0164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F2634-CF2D-FFD8-F335-645ED9285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0"/>
            <a:ext cx="10668000" cy="1524000"/>
          </a:xfrm>
        </p:spPr>
        <p:txBody>
          <a:bodyPr/>
          <a:lstStyle/>
          <a:p>
            <a:r>
              <a:rPr lang="en" altLang="zh-CN" dirty="0"/>
              <a:t>Data Visualization</a:t>
            </a:r>
            <a:endParaRPr kumimoji="1" lang="zh-CN" altLang="en-US" dirty="0"/>
          </a:p>
        </p:txBody>
      </p:sp>
      <p:pic>
        <p:nvPicPr>
          <p:cNvPr id="7" name="内容占位符 6" descr="图表, 条形图&#10;&#10;描述已自动生成">
            <a:extLst>
              <a:ext uri="{FF2B5EF4-FFF2-40B4-BE49-F238E27FC236}">
                <a16:creationId xmlns:a16="http://schemas.microsoft.com/office/drawing/2014/main" id="{97C67D87-6BC6-3B13-3C27-82589501F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119" y="1457720"/>
            <a:ext cx="8091255" cy="5019345"/>
          </a:xfrm>
        </p:spPr>
      </p:pic>
    </p:spTree>
    <p:extLst>
      <p:ext uri="{BB962C8B-B14F-4D97-AF65-F5344CB8AC3E}">
        <p14:creationId xmlns:p14="http://schemas.microsoft.com/office/powerpoint/2010/main" val="165265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FD87BA-628B-33BB-BDA7-35C82B1ED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What were the top 10 rated movie genres? </a:t>
            </a:r>
            <a:br>
              <a:rPr lang="en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4B3B8E-9C79-BB8C-903F-5DA7BEC2B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sz="2800" dirty="0"/>
              <a:t>The top 10 rated movie genres are Drama, Comedy, Thriller, Action, Romance, Adventure, Crime, Sci-Fi, Horror and Fantasy.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55830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D63F57-2436-F177-6397-A827A276F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Data Visualization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0AD8CA-3545-2E66-0590-F1632030B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sz="3600" dirty="0"/>
              <a:t>What are the top ten movies rated by more than 50 people?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079651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69C883-7D9B-FCC6-34AC-96D16CAD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0"/>
            <a:ext cx="10668000" cy="1524000"/>
          </a:xfrm>
        </p:spPr>
        <p:txBody>
          <a:bodyPr/>
          <a:lstStyle/>
          <a:p>
            <a:r>
              <a:rPr lang="en" altLang="zh-CN" dirty="0"/>
              <a:t>Data Visualization</a:t>
            </a:r>
            <a:endParaRPr kumimoji="1" lang="zh-CN" altLang="en-US" dirty="0"/>
          </a:p>
        </p:txBody>
      </p:sp>
      <p:pic>
        <p:nvPicPr>
          <p:cNvPr id="5" name="内容占位符 4" descr="图形用户界面, 图表, 条形图&#10;&#10;描述已自动生成">
            <a:extLst>
              <a:ext uri="{FF2B5EF4-FFF2-40B4-BE49-F238E27FC236}">
                <a16:creationId xmlns:a16="http://schemas.microsoft.com/office/drawing/2014/main" id="{75346745-DCD3-6AE8-8B3D-709AD3CE6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1400174"/>
            <a:ext cx="9096375" cy="5186363"/>
          </a:xfrm>
        </p:spPr>
      </p:pic>
    </p:spTree>
    <p:extLst>
      <p:ext uri="{BB962C8B-B14F-4D97-AF65-F5344CB8AC3E}">
        <p14:creationId xmlns:p14="http://schemas.microsoft.com/office/powerpoint/2010/main" val="3447633937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LightSeedLeftStep">
      <a:dk1>
        <a:srgbClr val="000000"/>
      </a:dk1>
      <a:lt1>
        <a:srgbClr val="FFFFFF"/>
      </a:lt1>
      <a:dk2>
        <a:srgbClr val="412429"/>
      </a:dk2>
      <a:lt2>
        <a:srgbClr val="E2E8E7"/>
      </a:lt2>
      <a:accent1>
        <a:srgbClr val="D5878F"/>
      </a:accent1>
      <a:accent2>
        <a:srgbClr val="CC6C9E"/>
      </a:accent2>
      <a:accent3>
        <a:srgbClr val="D587D0"/>
      </a:accent3>
      <a:accent4>
        <a:srgbClr val="AB6CCC"/>
      </a:accent4>
      <a:accent5>
        <a:srgbClr val="9987D5"/>
      </a:accent5>
      <a:accent6>
        <a:srgbClr val="6C7ECC"/>
      </a:accent6>
      <a:hlink>
        <a:srgbClr val="568E88"/>
      </a:hlink>
      <a:folHlink>
        <a:srgbClr val="7F7F7F"/>
      </a:folHlink>
    </a:clrScheme>
    <a:fontScheme name="Custom 4">
      <a:majorFont>
        <a:latin typeface="Microsoft YaHei"/>
        <a:ea typeface=""/>
        <a:cs typeface=""/>
      </a:majorFont>
      <a:minorFont>
        <a:latin typeface="Microsoft YaHe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130</Words>
  <Application>Microsoft Macintosh PowerPoint</Application>
  <PresentationFormat>宽屏</PresentationFormat>
  <Paragraphs>15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Microsoft YaHei</vt:lpstr>
      <vt:lpstr>Arial</vt:lpstr>
      <vt:lpstr>Avenir Next LT Pro</vt:lpstr>
      <vt:lpstr>Avenir Next LT Pro Light</vt:lpstr>
      <vt:lpstr>PebbleVTI</vt:lpstr>
      <vt:lpstr>Final Project</vt:lpstr>
      <vt:lpstr>Packages and Data</vt:lpstr>
      <vt:lpstr>Data Wrangling (Initial)</vt:lpstr>
      <vt:lpstr>PowerPoint 演示文稿</vt:lpstr>
      <vt:lpstr>PowerPoint 演示文稿</vt:lpstr>
      <vt:lpstr>Data Visualization</vt:lpstr>
      <vt:lpstr>What were the top 10 rated movie genres?  </vt:lpstr>
      <vt:lpstr>Data Visualization</vt:lpstr>
      <vt:lpstr>Data Visualization</vt:lpstr>
      <vt:lpstr>Thoughts of the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Gao, Xin</dc:creator>
  <cp:lastModifiedBy>Gao, Xin</cp:lastModifiedBy>
  <cp:revision>2</cp:revision>
  <dcterms:created xsi:type="dcterms:W3CDTF">2022-05-02T18:45:46Z</dcterms:created>
  <dcterms:modified xsi:type="dcterms:W3CDTF">2022-05-02T20:18:45Z</dcterms:modified>
</cp:coreProperties>
</file>

<file path=docProps/thumbnail.jpeg>
</file>